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8" r:id="rId10"/>
    <p:sldId id="269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65" r:id="rId19"/>
    <p:sldId id="259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1"/>
    <p:restoredTop sz="94694"/>
  </p:normalViewPr>
  <p:slideViewPr>
    <p:cSldViewPr snapToGrid="0">
      <p:cViewPr varScale="1">
        <p:scale>
          <a:sx n="121" d="100"/>
          <a:sy n="121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46FFA-751D-B245-918F-195C11FA3DC8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89620-88CB-1B45-9246-6B25B6E3A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67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584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00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30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047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635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96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736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501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879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689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91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8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994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85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448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72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6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5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6BEC5-E5BF-4073-B59F-AF429BC831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71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78" y="5438319"/>
            <a:ext cx="2860213" cy="160887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-114300" y="6237515"/>
            <a:ext cx="972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 userDrawn="1"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6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4943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3C23-8038-4008-B24E-40A94D79456D}" type="datetime1">
              <a:rPr lang="ru-RU" smtClean="0"/>
              <a:t>19.05.2025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80171" y="5698671"/>
            <a:ext cx="1787979" cy="1047296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729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779" y="1286227"/>
            <a:ext cx="10087276" cy="21596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8779" y="4165953"/>
            <a:ext cx="10087276" cy="1445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9561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993084" y="5390016"/>
            <a:ext cx="1828800" cy="1331459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2357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543300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DD92-CC98-4900-BE8A-2068547BBC1A}" type="datetime1">
              <a:rPr lang="ru-RU" smtClean="0"/>
              <a:t>19.05.2025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800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992085"/>
            <a:ext cx="420574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02379"/>
            <a:ext cx="420574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372100" y="1992085"/>
            <a:ext cx="432707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372100" y="2702379"/>
            <a:ext cx="432707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8898-160C-4747-9301-0B5702FA49D8}" type="datetime1">
              <a:rPr lang="ru-RU" smtClean="0"/>
              <a:t>19.05.2025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859383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089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B16F-DABE-4712-B47F-7722E1CB50FE}" type="datetime1">
              <a:rPr lang="ru-RU" smtClean="0"/>
              <a:t>19.05.2025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16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EA22-9938-4273-8C60-D80B349E4BA9}" type="datetime1">
              <a:rPr lang="ru-RU" smtClean="0"/>
              <a:t>19.05.2025</a:t>
            </a:fld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88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6859" y="1281339"/>
            <a:ext cx="4898069" cy="4587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790B-F35A-4C90-BC4A-BA7F77964CA4}" type="datetime1">
              <a:rPr lang="ru-RU" smtClean="0"/>
              <a:t>19.05.2025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18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273629"/>
            <a:ext cx="5823902" cy="41120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283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080-AA0F-44FA-BA62-A56D8619F7E7}" type="datetime1">
              <a:rPr lang="ru-RU" smtClean="0"/>
              <a:t>19.05.2025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03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0"/>
          <p:cNvSpPr>
            <a:spLocks noGrp="1" noChangeAspect="1"/>
          </p:cNvSpPr>
          <p:nvPr>
            <p:ph type="sldNum" sz="quarter" idx="4"/>
          </p:nvPr>
        </p:nvSpPr>
        <p:spPr>
          <a:xfrm>
            <a:off x="10076358" y="5731329"/>
            <a:ext cx="1787978" cy="10718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l">
              <a:defRPr sz="9600" b="0" i="0" baseline="0">
                <a:solidFill>
                  <a:schemeClr val="bg2">
                    <a:lumMod val="9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A01BE76D-E181-4177-862E-40D97C82BF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959429"/>
            <a:ext cx="10281557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B8CDF-4973-4195-91CA-18BA11F1D400}" type="datetime1">
              <a:rPr lang="ru-RU" smtClean="0"/>
              <a:t>19.05.2025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68" y="200819"/>
            <a:ext cx="1489158" cy="10531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 userDrawn="1"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9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ilroy Bold" panose="000008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ospolytech.ru/obuchauschimsya/aspirantura/" TargetMode="External"/><Relationship Id="rId13" Type="http://schemas.openxmlformats.org/officeDocument/2006/relationships/hyperlink" Target="https://mospolytech.ru/obuchauschimsya/voennoobyazannym-i-prizyvnikam/" TargetMode="External"/><Relationship Id="rId3" Type="http://schemas.openxmlformats.org/officeDocument/2006/relationships/hyperlink" Target="https://rasp.dmami.ru/site/" TargetMode="External"/><Relationship Id="rId7" Type="http://schemas.openxmlformats.org/officeDocument/2006/relationships/hyperlink" Target="https://mospolytech.ru/postupayushchim/programmy-obucheniya/magistratura/" TargetMode="External"/><Relationship Id="rId12" Type="http://schemas.openxmlformats.org/officeDocument/2006/relationships/hyperlink" Target="https://mospolytech.ru/obuchauschimsya/bibliotek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spolytech.ru/postupayushchim/" TargetMode="External"/><Relationship Id="rId11" Type="http://schemas.openxmlformats.org/officeDocument/2006/relationships/hyperlink" Target="https://profkommospolytech.ru/privilege/" TargetMode="External"/><Relationship Id="rId5" Type="http://schemas.openxmlformats.org/officeDocument/2006/relationships/hyperlink" Target="https://yandex.ru/maps/-/CHv0fVYW" TargetMode="External"/><Relationship Id="rId10" Type="http://schemas.openxmlformats.org/officeDocument/2006/relationships/hyperlink" Target="https://mospolytech.ru/obschejitiya/poryadok-oformleniya-dokumentov/" TargetMode="External"/><Relationship Id="rId4" Type="http://schemas.openxmlformats.org/officeDocument/2006/relationships/hyperlink" Target="https://mospolytech.ru/" TargetMode="External"/><Relationship Id="rId9" Type="http://schemas.openxmlformats.org/officeDocument/2006/relationships/hyperlink" Target="https://mospolytech.ru/obschejitiya/" TargetMode="External"/><Relationship Id="rId14" Type="http://schemas.openxmlformats.org/officeDocument/2006/relationships/hyperlink" Target="https://mospolytech.ru/studencheskaya-zhizn/o-studencheskoy-jizn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61000">
              <a:schemeClr val="accent3">
                <a:lumMod val="45000"/>
                <a:lumOff val="55000"/>
              </a:schemeClr>
            </a:gs>
            <a:gs pos="81000">
              <a:schemeClr val="accent3">
                <a:lumMod val="63304"/>
                <a:lumOff val="36696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2362" y="2260255"/>
            <a:ext cx="10087276" cy="1516615"/>
          </a:xfrm>
        </p:spPr>
        <p:txBody>
          <a:bodyPr>
            <a:prstTxWarp prst="textPlain">
              <a:avLst>
                <a:gd name="adj" fmla="val 48424"/>
              </a:avLst>
            </a:prstTxWarp>
            <a:normAutofit/>
          </a:bodyPr>
          <a:lstStyle/>
          <a:p>
            <a:pPr algn="ctr"/>
            <a:r>
              <a:rPr lang="en-US" sz="36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Telegram-</a:t>
            </a:r>
            <a:r>
              <a:rPr lang="ru-RU" sz="36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бот для вуза на </a:t>
            </a:r>
            <a:r>
              <a:rPr lang="en-US" sz="36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Phyton: </a:t>
            </a:r>
            <a:br>
              <a:rPr lang="ru-RU" sz="36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</a:br>
            <a:r>
              <a:rPr lang="ru-RU" sz="36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интеграция </a:t>
            </a:r>
            <a:r>
              <a:rPr lang="en-US" sz="36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GigaChat </a:t>
            </a:r>
            <a:r>
              <a:rPr lang="ru-RU" sz="36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и </a:t>
            </a:r>
            <a:r>
              <a:rPr lang="en-US" sz="36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FAQ</a:t>
            </a:r>
            <a:r>
              <a:rPr lang="ru-RU" sz="36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-системы</a:t>
            </a:r>
            <a:endParaRPr lang="ru-RU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02069" y="5011263"/>
            <a:ext cx="3672456" cy="969123"/>
          </a:xfrm>
        </p:spPr>
        <p:txBody>
          <a:bodyPr>
            <a:normAutofit fontScale="92500" lnSpcReduction="10000"/>
          </a:bodyPr>
          <a:lstStyle/>
          <a:p>
            <a:r>
              <a:rPr lang="ru-RU" sz="1800" u="sng" dirty="0"/>
              <a:t>Выполнили: </a:t>
            </a:r>
            <a:r>
              <a:rPr lang="ru-RU" sz="1800" dirty="0"/>
              <a:t>ст. гр. 241-326</a:t>
            </a:r>
          </a:p>
          <a:p>
            <a:r>
              <a:rPr lang="ru-RU" sz="1800" dirty="0"/>
              <a:t>Соловьева Анастасия Николаевна</a:t>
            </a:r>
          </a:p>
          <a:p>
            <a:r>
              <a:rPr lang="ru-RU" sz="1800" dirty="0"/>
              <a:t>Елачев Никита Андреевич</a:t>
            </a:r>
          </a:p>
          <a:p>
            <a:endParaRPr lang="ru-RU" sz="1800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91641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00934" y="466938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чат-бота. Установка зависимостей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8F3310-A5A5-918F-320D-8C3C019D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703" y="1075038"/>
            <a:ext cx="8019531" cy="5183920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9E25EB25-5535-2B4A-619C-FFE6C03A4E06}"/>
              </a:ext>
            </a:extLst>
          </p:cNvPr>
          <p:cNvSpPr/>
          <p:nvPr/>
        </p:nvSpPr>
        <p:spPr>
          <a:xfrm>
            <a:off x="3851931" y="2499354"/>
            <a:ext cx="2940754" cy="2675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54821CF-EA8E-9141-0CD4-C3F95FE496DF}"/>
              </a:ext>
            </a:extLst>
          </p:cNvPr>
          <p:cNvCxnSpPr>
            <a:cxnSpLocks/>
          </p:cNvCxnSpPr>
          <p:nvPr/>
        </p:nvCxnSpPr>
        <p:spPr>
          <a:xfrm flipH="1">
            <a:off x="5735981" y="1747129"/>
            <a:ext cx="1056704" cy="715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88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00934" y="466938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  <a:r>
              <a:rPr lang="ru-RU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чат-бота. Написание кода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A3A10A-6723-45E0-3DA6-8A5CE05B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50" y="1075038"/>
            <a:ext cx="8191207" cy="52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41307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  <a:r>
              <a:rPr lang="ru-RU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чат-бота. </a:t>
            </a: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</a:t>
            </a:r>
            <a:r>
              <a:rPr lang="e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Telegram-</a:t>
            </a: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бота в </a:t>
            </a:r>
            <a:r>
              <a:rPr lang="e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Docker-</a:t>
            </a: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контейнере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CE4F1E-5FA6-5E03-1E4E-797CA03B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618"/>
            <a:ext cx="5972433" cy="38606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D3200-CE84-B48E-09B5-1068883D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777" y="2574622"/>
            <a:ext cx="6646223" cy="4296198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61CC9E93-C4E1-A0EC-7832-033D0CA46EA8}"/>
              </a:ext>
            </a:extLst>
          </p:cNvPr>
          <p:cNvSpPr/>
          <p:nvPr/>
        </p:nvSpPr>
        <p:spPr>
          <a:xfrm>
            <a:off x="914399" y="2216547"/>
            <a:ext cx="4797631" cy="3821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E993F91-3781-DEB4-E169-DEB3794021A7}"/>
              </a:ext>
            </a:extLst>
          </p:cNvPr>
          <p:cNvSpPr/>
          <p:nvPr/>
        </p:nvSpPr>
        <p:spPr>
          <a:xfrm>
            <a:off x="6355158" y="5591864"/>
            <a:ext cx="2515710" cy="3821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5B35272-DB3A-0290-BC50-893E61E52F16}"/>
              </a:ext>
            </a:extLst>
          </p:cNvPr>
          <p:cNvCxnSpPr>
            <a:cxnSpLocks/>
          </p:cNvCxnSpPr>
          <p:nvPr/>
        </p:nvCxnSpPr>
        <p:spPr>
          <a:xfrm>
            <a:off x="1717270" y="1198686"/>
            <a:ext cx="1140230" cy="10024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20C0490-CAF1-5ADB-8F28-D814C044DC37}"/>
              </a:ext>
            </a:extLst>
          </p:cNvPr>
          <p:cNvCxnSpPr>
            <a:cxnSpLocks/>
          </p:cNvCxnSpPr>
          <p:nvPr/>
        </p:nvCxnSpPr>
        <p:spPr>
          <a:xfrm flipH="1">
            <a:off x="7887251" y="4825263"/>
            <a:ext cx="1056704" cy="715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70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41307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F2328"/>
                </a:solidFill>
                <a:latin typeface="-apple-system"/>
              </a:rPr>
              <a:t>Демонстрация работоспособного чат-бота 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BBDB7-64A0-CFE1-A7F1-B0DDCD6A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237"/>
            <a:ext cx="5853844" cy="3783995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F9AF44C3-1300-B1CD-E2F6-D7DA0CDE65C8}"/>
              </a:ext>
            </a:extLst>
          </p:cNvPr>
          <p:cNvSpPr/>
          <p:nvPr/>
        </p:nvSpPr>
        <p:spPr>
          <a:xfrm>
            <a:off x="457200" y="4758076"/>
            <a:ext cx="4797631" cy="18115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E561CCC-4838-7A94-15CF-6D4E3E88310E}"/>
              </a:ext>
            </a:extLst>
          </p:cNvPr>
          <p:cNvSpPr/>
          <p:nvPr/>
        </p:nvSpPr>
        <p:spPr>
          <a:xfrm>
            <a:off x="1" y="1221690"/>
            <a:ext cx="1233576" cy="218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86131DC-197A-E881-1690-447B5A8152F8}"/>
              </a:ext>
            </a:extLst>
          </p:cNvPr>
          <p:cNvCxnSpPr>
            <a:cxnSpLocks/>
          </p:cNvCxnSpPr>
          <p:nvPr/>
        </p:nvCxnSpPr>
        <p:spPr>
          <a:xfrm flipH="1">
            <a:off x="1317545" y="1155237"/>
            <a:ext cx="1052422" cy="147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EF78105-C8EE-E870-AD23-334BF6187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031" y="2693482"/>
            <a:ext cx="6442513" cy="4164518"/>
          </a:xfrm>
          <a:prstGeom prst="rect">
            <a:avLst/>
          </a:prstGeom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16612F2-3418-59B0-41D8-328505DEF0E6}"/>
              </a:ext>
            </a:extLst>
          </p:cNvPr>
          <p:cNvCxnSpPr>
            <a:cxnSpLocks/>
          </p:cNvCxnSpPr>
          <p:nvPr/>
        </p:nvCxnSpPr>
        <p:spPr>
          <a:xfrm flipH="1">
            <a:off x="3419418" y="4051369"/>
            <a:ext cx="590349" cy="6666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F7B89C87-0822-8099-2C82-DD5FF4667E83}"/>
              </a:ext>
            </a:extLst>
          </p:cNvPr>
          <p:cNvSpPr/>
          <p:nvPr/>
        </p:nvSpPr>
        <p:spPr>
          <a:xfrm>
            <a:off x="6344928" y="6398406"/>
            <a:ext cx="5276053" cy="6968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389D9ED-83E2-A737-9E1D-A3E05DA492A3}"/>
              </a:ext>
            </a:extLst>
          </p:cNvPr>
          <p:cNvCxnSpPr>
            <a:cxnSpLocks/>
          </p:cNvCxnSpPr>
          <p:nvPr/>
        </p:nvCxnSpPr>
        <p:spPr>
          <a:xfrm flipH="1">
            <a:off x="9054685" y="5586080"/>
            <a:ext cx="590349" cy="6666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34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41307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F2328"/>
                </a:solidFill>
                <a:latin typeface="-apple-system"/>
              </a:rPr>
              <a:t>Демонстрация работоспособного чат-бота 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86131DC-197A-E881-1690-447B5A8152F8}"/>
              </a:ext>
            </a:extLst>
          </p:cNvPr>
          <p:cNvCxnSpPr>
            <a:cxnSpLocks/>
          </p:cNvCxnSpPr>
          <p:nvPr/>
        </p:nvCxnSpPr>
        <p:spPr>
          <a:xfrm flipH="1">
            <a:off x="1317545" y="1155237"/>
            <a:ext cx="1052422" cy="147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EC28DD-5C0F-5800-3FC5-24E5347D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" y="1012263"/>
            <a:ext cx="6381405" cy="4125016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3E561CCC-4838-7A94-15CF-6D4E3E88310E}"/>
              </a:ext>
            </a:extLst>
          </p:cNvPr>
          <p:cNvSpPr/>
          <p:nvPr/>
        </p:nvSpPr>
        <p:spPr>
          <a:xfrm>
            <a:off x="5228323" y="4024561"/>
            <a:ext cx="1233576" cy="218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5E73195-0D57-DA43-52D0-F7C075A99BCF}"/>
              </a:ext>
            </a:extLst>
          </p:cNvPr>
          <p:cNvSpPr/>
          <p:nvPr/>
        </p:nvSpPr>
        <p:spPr>
          <a:xfrm>
            <a:off x="184825" y="4089476"/>
            <a:ext cx="1885215" cy="73975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4D871E-D9BC-E0F6-0619-3A260D42E3A0}"/>
              </a:ext>
            </a:extLst>
          </p:cNvPr>
          <p:cNvCxnSpPr>
            <a:cxnSpLocks/>
          </p:cNvCxnSpPr>
          <p:nvPr/>
        </p:nvCxnSpPr>
        <p:spPr>
          <a:xfrm flipH="1">
            <a:off x="1779618" y="3685791"/>
            <a:ext cx="1044605" cy="5056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EEA8E6-6C36-9815-0912-0FC841C8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42" y="3032568"/>
            <a:ext cx="5917949" cy="3825432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C4BB4C4-BB1A-F4B6-2C08-DDC4E19CB8AC}"/>
              </a:ext>
            </a:extLst>
          </p:cNvPr>
          <p:cNvCxnSpPr>
            <a:cxnSpLocks/>
          </p:cNvCxnSpPr>
          <p:nvPr/>
        </p:nvCxnSpPr>
        <p:spPr>
          <a:xfrm>
            <a:off x="6688615" y="2273723"/>
            <a:ext cx="2070586" cy="964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2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41307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F2328"/>
                </a:solidFill>
                <a:latin typeface="-apple-system"/>
              </a:rPr>
              <a:t>Демонстрация работоспособного чат-бота 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DCD34-A6CB-D3AB-6343-BB284882B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61" y="1056746"/>
            <a:ext cx="6277965" cy="405815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3E561CCC-4838-7A94-15CF-6D4E3E88310E}"/>
              </a:ext>
            </a:extLst>
          </p:cNvPr>
          <p:cNvSpPr/>
          <p:nvPr/>
        </p:nvSpPr>
        <p:spPr>
          <a:xfrm>
            <a:off x="297612" y="4619844"/>
            <a:ext cx="1233576" cy="218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C4BB4C4-BB1A-F4B6-2C08-DDC4E19CB8AC}"/>
              </a:ext>
            </a:extLst>
          </p:cNvPr>
          <p:cNvCxnSpPr>
            <a:cxnSpLocks/>
          </p:cNvCxnSpPr>
          <p:nvPr/>
        </p:nvCxnSpPr>
        <p:spPr>
          <a:xfrm flipH="1">
            <a:off x="1226275" y="3629478"/>
            <a:ext cx="1630428" cy="11123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A9BDC9-522F-83B2-D1A6-FCDD6B1E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62" y="2986268"/>
            <a:ext cx="5958238" cy="3851476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B305D593-C02B-D075-FD97-15978A1FB587}"/>
              </a:ext>
            </a:extLst>
          </p:cNvPr>
          <p:cNvSpPr/>
          <p:nvPr/>
        </p:nvSpPr>
        <p:spPr>
          <a:xfrm>
            <a:off x="6387457" y="5543368"/>
            <a:ext cx="1632077" cy="8458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A86FAEFB-D98D-2DBA-4BAA-4BAB2169FDC6}"/>
              </a:ext>
            </a:extLst>
          </p:cNvPr>
          <p:cNvCxnSpPr>
            <a:cxnSpLocks/>
          </p:cNvCxnSpPr>
          <p:nvPr/>
        </p:nvCxnSpPr>
        <p:spPr>
          <a:xfrm>
            <a:off x="5069711" y="4386805"/>
            <a:ext cx="1823849" cy="11565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84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41307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F2328"/>
                </a:solidFill>
                <a:latin typeface="-apple-system"/>
              </a:rPr>
              <a:t>Демонстрация работоспособного чат-бота 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9E41A1-05B0-5D1B-85DA-A8FAF76A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038"/>
            <a:ext cx="6328921" cy="409109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3E561CCC-4838-7A94-15CF-6D4E3E88310E}"/>
              </a:ext>
            </a:extLst>
          </p:cNvPr>
          <p:cNvSpPr/>
          <p:nvPr/>
        </p:nvSpPr>
        <p:spPr>
          <a:xfrm>
            <a:off x="4140407" y="4947841"/>
            <a:ext cx="1233576" cy="218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C4BB4C4-BB1A-F4B6-2C08-DDC4E19CB8AC}"/>
              </a:ext>
            </a:extLst>
          </p:cNvPr>
          <p:cNvCxnSpPr>
            <a:cxnSpLocks/>
          </p:cNvCxnSpPr>
          <p:nvPr/>
        </p:nvCxnSpPr>
        <p:spPr>
          <a:xfrm flipH="1">
            <a:off x="4714790" y="3854370"/>
            <a:ext cx="979954" cy="10934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E08F76FE-8BB4-6BF5-FAE9-A155C987BFD8}"/>
              </a:ext>
            </a:extLst>
          </p:cNvPr>
          <p:cNvSpPr/>
          <p:nvPr/>
        </p:nvSpPr>
        <p:spPr>
          <a:xfrm>
            <a:off x="183793" y="3965922"/>
            <a:ext cx="1571697" cy="74496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16E581A-D9FC-9215-9305-BA33ADE61B36}"/>
              </a:ext>
            </a:extLst>
          </p:cNvPr>
          <p:cNvCxnSpPr>
            <a:cxnSpLocks/>
          </p:cNvCxnSpPr>
          <p:nvPr/>
        </p:nvCxnSpPr>
        <p:spPr>
          <a:xfrm flipH="1">
            <a:off x="1765209" y="3541853"/>
            <a:ext cx="1399251" cy="433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20D1E9-67EC-BDBA-192D-F46409D2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73" y="2975674"/>
            <a:ext cx="6094172" cy="3939345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12F4F66D-0393-1E3B-DBDD-F5095FFAD9FC}"/>
              </a:ext>
            </a:extLst>
          </p:cNvPr>
          <p:cNvSpPr/>
          <p:nvPr/>
        </p:nvSpPr>
        <p:spPr>
          <a:xfrm>
            <a:off x="6306280" y="5713143"/>
            <a:ext cx="1483482" cy="7571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76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153BC1-DFA4-EA3F-097B-A2296DC1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34" y="2414716"/>
            <a:ext cx="6873766" cy="444328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41307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F2328"/>
                </a:solidFill>
                <a:latin typeface="-apple-system"/>
              </a:rPr>
              <a:t>Демонстрация работоспособного чат-бота 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E003F1-BDF2-4025-AE67-2698EDAF7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5038"/>
            <a:ext cx="5960962" cy="3853237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3E561CCC-4838-7A94-15CF-6D4E3E88310E}"/>
              </a:ext>
            </a:extLst>
          </p:cNvPr>
          <p:cNvSpPr/>
          <p:nvPr/>
        </p:nvSpPr>
        <p:spPr>
          <a:xfrm>
            <a:off x="4877334" y="3827312"/>
            <a:ext cx="1218666" cy="3302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C4BB4C4-BB1A-F4B6-2C08-DDC4E19CB8AC}"/>
              </a:ext>
            </a:extLst>
          </p:cNvPr>
          <p:cNvCxnSpPr>
            <a:cxnSpLocks/>
          </p:cNvCxnSpPr>
          <p:nvPr/>
        </p:nvCxnSpPr>
        <p:spPr>
          <a:xfrm flipH="1">
            <a:off x="2042560" y="4019473"/>
            <a:ext cx="2652952" cy="2805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>
            <a:extLst>
              <a:ext uri="{FF2B5EF4-FFF2-40B4-BE49-F238E27FC236}">
                <a16:creationId xmlns:a16="http://schemas.microsoft.com/office/drawing/2014/main" id="{B429E22A-F8A8-3AC2-CE99-CF49DCCB3DA9}"/>
              </a:ext>
            </a:extLst>
          </p:cNvPr>
          <p:cNvSpPr/>
          <p:nvPr/>
        </p:nvSpPr>
        <p:spPr>
          <a:xfrm>
            <a:off x="10142483" y="3098794"/>
            <a:ext cx="1965434" cy="3302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28BF1A5-FC22-7A6E-4F03-1C952906A280}"/>
              </a:ext>
            </a:extLst>
          </p:cNvPr>
          <p:cNvSpPr/>
          <p:nvPr/>
        </p:nvSpPr>
        <p:spPr>
          <a:xfrm>
            <a:off x="10226566" y="5426836"/>
            <a:ext cx="1965434" cy="3302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146B5BE-F2D9-2011-3B5A-4C8CA5BE2296}"/>
              </a:ext>
            </a:extLst>
          </p:cNvPr>
          <p:cNvCxnSpPr>
            <a:cxnSpLocks/>
          </p:cNvCxnSpPr>
          <p:nvPr/>
        </p:nvCxnSpPr>
        <p:spPr>
          <a:xfrm flipH="1">
            <a:off x="8504646" y="3429000"/>
            <a:ext cx="1737756" cy="2496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3EFF801-F89A-5A17-E55A-345E6CD9340D}"/>
              </a:ext>
            </a:extLst>
          </p:cNvPr>
          <p:cNvCxnSpPr>
            <a:cxnSpLocks/>
          </p:cNvCxnSpPr>
          <p:nvPr/>
        </p:nvCxnSpPr>
        <p:spPr>
          <a:xfrm flipH="1">
            <a:off x="8404727" y="5632231"/>
            <a:ext cx="1737756" cy="2496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58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53182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i="0" u="none" strike="noStrike" dirty="0">
                <a:solidFill>
                  <a:srgbClr val="1F2328"/>
                </a:solidFill>
                <a:effectLst/>
                <a:latin typeface="-apple-system"/>
              </a:rPr>
              <a:t>Перспективы развития. Что можно улучшить?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Объект 4">
            <a:extLst>
              <a:ext uri="{FF2B5EF4-FFF2-40B4-BE49-F238E27FC236}">
                <a16:creationId xmlns:a16="http://schemas.microsoft.com/office/drawing/2014/main" id="{EC6A0F9F-A7BA-1519-5F14-45B83A6D2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123536"/>
              </p:ext>
            </p:extLst>
          </p:nvPr>
        </p:nvGraphicFramePr>
        <p:xfrm>
          <a:off x="1987767" y="2281235"/>
          <a:ext cx="7346733" cy="187299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{5202B0CA-FC54-4496-8BCA-5EF66A818D29}</a:tableStyleId>
              </a:tblPr>
              <a:tblGrid>
                <a:gridCol w="1515992">
                  <a:extLst>
                    <a:ext uri="{9D8B030D-6E8A-4147-A177-3AD203B41FA5}">
                      <a16:colId xmlns:a16="http://schemas.microsoft.com/office/drawing/2014/main" val="2014926709"/>
                    </a:ext>
                  </a:extLst>
                </a:gridCol>
                <a:gridCol w="4108324">
                  <a:extLst>
                    <a:ext uri="{9D8B030D-6E8A-4147-A177-3AD203B41FA5}">
                      <a16:colId xmlns:a16="http://schemas.microsoft.com/office/drawing/2014/main" val="3357622105"/>
                    </a:ext>
                  </a:extLst>
                </a:gridCol>
                <a:gridCol w="1722417">
                  <a:extLst>
                    <a:ext uri="{9D8B030D-6E8A-4147-A177-3AD203B41FA5}">
                      <a16:colId xmlns:a16="http://schemas.microsoft.com/office/drawing/2014/main" val="3246374749"/>
                    </a:ext>
                  </a:extLst>
                </a:gridCol>
              </a:tblGrid>
              <a:tr h="235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Этап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Задачи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064480"/>
                  </a:ext>
                </a:extLst>
              </a:tr>
              <a:tr h="235329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Краткосрочные (0-3 мес)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Улучшение кнопочного меню, расширение </a:t>
                      </a:r>
                      <a:r>
                        <a:rPr lang="e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FAQ</a:t>
                      </a:r>
                      <a:endParaRPr lang="ru-RU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Q3 2025</a:t>
                      </a:r>
                      <a:endParaRPr lang="ru-RU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068431"/>
                  </a:ext>
                </a:extLst>
              </a:tr>
              <a:tr h="3220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Среднесрочные (3-6 мес)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Интеграция с </a:t>
                      </a:r>
                      <a:r>
                        <a:rPr lang="e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Google Calendar, </a:t>
                      </a:r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система авторизации</a:t>
                      </a:r>
                      <a:endParaRPr lang="ru-RU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Q4 2025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466860"/>
                  </a:ext>
                </a:extLst>
              </a:tr>
              <a:tr h="2353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Долгосрочные (6+ мес)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Голосовой ввод через </a:t>
                      </a:r>
                      <a:r>
                        <a:rPr lang="e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Speech-to-Text, </a:t>
                      </a:r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персонализированные рекомендации</a:t>
                      </a:r>
                      <a:endParaRPr lang="ru-RU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2026</a:t>
                      </a:r>
                      <a:endParaRPr lang="ru-RU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7883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BADF224-C457-DCBD-AB11-E0C471AF35EC}"/>
              </a:ext>
            </a:extLst>
          </p:cNvPr>
          <p:cNvSpPr txBox="1"/>
          <p:nvPr/>
        </p:nvSpPr>
        <p:spPr>
          <a:xfrm>
            <a:off x="617517" y="1126320"/>
            <a:ext cx="617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Дорожная</a:t>
            </a:r>
            <a:r>
              <a:rPr lang="ru-RU" sz="16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карта</a:t>
            </a:r>
            <a:r>
              <a:rPr lang="ru-RU" sz="16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улучшений</a:t>
            </a:r>
            <a:r>
              <a:rPr lang="ru-RU" sz="16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4411E2-C3CA-4599-64DB-0A8F7683EFDC}"/>
              </a:ext>
            </a:extLst>
          </p:cNvPr>
          <p:cNvSpPr txBox="1"/>
          <p:nvPr/>
        </p:nvSpPr>
        <p:spPr>
          <a:xfrm>
            <a:off x="142504" y="4939814"/>
            <a:ext cx="617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Бот будет развиваться вместе с потребностями студентов!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1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66726"/>
                <a:lumMod val="0"/>
                <a:lumOff val="100000"/>
              </a:schemeClr>
            </a:gs>
            <a:gs pos="100000">
              <a:schemeClr val="accent3">
                <a:lumMod val="45000"/>
                <a:lumOff val="5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345414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66351" y="161942"/>
            <a:ext cx="8877300" cy="1135517"/>
          </a:xfrm>
        </p:spPr>
        <p:txBody>
          <a:bodyPr/>
          <a:lstStyle/>
          <a:p>
            <a:r>
              <a:rPr lang="ru-RU" dirty="0"/>
              <a:t>Цель и задачи проекта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B7DBC8-28EE-D5F0-1A9D-1EA7D3E0230A}"/>
              </a:ext>
            </a:extLst>
          </p:cNvPr>
          <p:cNvSpPr txBox="1"/>
          <p:nvPr/>
        </p:nvSpPr>
        <p:spPr>
          <a:xfrm>
            <a:off x="566351" y="1197790"/>
            <a:ext cx="844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kern="0">
                <a:solidFill>
                  <a:prstClr val="black"/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latin typeface="Times New Romans"/>
                <a:ea typeface="Times New Romans"/>
                <a:cs typeface="Times New Romans"/>
              </a:rPr>
              <a:t>Цель: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B35E74-EE38-8CC9-B2FC-339635832FC4}"/>
              </a:ext>
            </a:extLst>
          </p:cNvPr>
          <p:cNvSpPr txBox="1"/>
          <p:nvPr/>
        </p:nvSpPr>
        <p:spPr>
          <a:xfrm>
            <a:off x="240032" y="1669558"/>
            <a:ext cx="12267275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 </a:t>
            </a:r>
            <a:r>
              <a:rPr lang="en" sz="1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Telegram-</a:t>
            </a:r>
            <a:r>
              <a:rPr lang="ru-RU" sz="1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бота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для Московского политехнического университета, который: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Предоставляет быстрый доступ к </a:t>
            </a:r>
            <a:r>
              <a:rPr lang="en" sz="1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FAQ</a:t>
            </a:r>
            <a:r>
              <a:rPr lang="en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часто задаваемым вопросам).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Интегрирует </a:t>
            </a:r>
            <a:r>
              <a:rPr lang="en" sz="1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GigaChat</a:t>
            </a:r>
            <a:r>
              <a:rPr lang="en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обработки сложных и нестандартных запросов.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Автоматизирует ответы на популярные вопросы (расписание, контакты, поступление и др.).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Упрощает взаимодействие студентов, абитуриентов и преподавателей с информационными ресурсами вуза.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B9629-9CE8-2C35-FAD4-2AA90A12363E}"/>
              </a:ext>
            </a:extLst>
          </p:cNvPr>
          <p:cNvSpPr txBox="1"/>
          <p:nvPr/>
        </p:nvSpPr>
        <p:spPr>
          <a:xfrm>
            <a:off x="457200" y="3621079"/>
            <a:ext cx="844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kern="0" dirty="0">
                <a:solidFill>
                  <a:prstClr val="black"/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latin typeface="Times New Romans"/>
                <a:ea typeface="Times New Romans"/>
                <a:cs typeface="Times New Romans"/>
              </a:rPr>
              <a:t>Задачи: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E5350-5C4C-0647-EBEB-6D543C26A7AE}"/>
              </a:ext>
            </a:extLst>
          </p:cNvPr>
          <p:cNvSpPr txBox="1"/>
          <p:nvPr/>
        </p:nvSpPr>
        <p:spPr>
          <a:xfrm>
            <a:off x="240032" y="4144299"/>
            <a:ext cx="9889125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404040"/>
                </a:solidFill>
                <a:effectLst/>
                <a:latin typeface="DeepSeek-CJK-patch"/>
              </a:rPr>
              <a:t> </a:t>
            </a:r>
            <a:r>
              <a:rPr lang="ru-RU" sz="16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потребностей пользователей.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Выбор и обоснование технологий для разработки </a:t>
            </a:r>
            <a:r>
              <a:rPr lang="en-US" sz="16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telegram-</a:t>
            </a:r>
            <a:r>
              <a:rPr lang="ru-RU" sz="16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бота.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404040"/>
                </a:solidFill>
                <a:effectLst/>
                <a:latin typeface="DeepSeek-CJK-patch"/>
              </a:rPr>
              <a:t> </a:t>
            </a:r>
            <a:r>
              <a:rPr lang="ru-RU" sz="16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архитектуры бота.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функционала </a:t>
            </a:r>
            <a:r>
              <a:rPr lang="en-US" sz="16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telegram-</a:t>
            </a:r>
            <a:r>
              <a:rPr lang="ru-RU" sz="16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бота.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Демонстрация работоспособного результата.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ru-RU" sz="1600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5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66351" y="161942"/>
            <a:ext cx="8877300" cy="1135517"/>
          </a:xfrm>
        </p:spPr>
        <p:txBody>
          <a:bodyPr/>
          <a:lstStyle/>
          <a:p>
            <a:r>
              <a:rPr lang="ru-RU" dirty="0"/>
              <a:t>Исследование предметной области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B35E74-EE38-8CC9-B2FC-339635832FC4}"/>
              </a:ext>
            </a:extLst>
          </p:cNvPr>
          <p:cNvSpPr txBox="1"/>
          <p:nvPr/>
        </p:nvSpPr>
        <p:spPr>
          <a:xfrm>
            <a:off x="519444" y="1202656"/>
            <a:ext cx="11880097" cy="376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4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Telegram-</a:t>
            </a:r>
            <a:r>
              <a:rPr lang="ru-RU" sz="14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бот для (</a:t>
            </a:r>
            <a:r>
              <a:rPr lang="ru-RU" sz="1400" b="0" i="0" u="none" strike="noStrike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МосПолитеха</a:t>
            </a:r>
            <a:r>
              <a:rPr lang="ru-RU" sz="14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предназначен для </a:t>
            </a:r>
            <a:r>
              <a:rPr lang="ru-RU" sz="1400" b="0" i="1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студентов, абитуриентов и преподавателей</a:t>
            </a:r>
            <a:r>
              <a:rPr lang="ru-RU" sz="14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которым требуется быстрый доступ к информации: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A8617117-B356-632F-1105-354D36278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857207"/>
              </p:ext>
            </p:extLst>
          </p:nvPr>
        </p:nvGraphicFramePr>
        <p:xfrm>
          <a:off x="1650123" y="1789822"/>
          <a:ext cx="7346733" cy="2199513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{5202B0CA-FC54-4496-8BCA-5EF66A818D29}</a:tableStyleId>
              </a:tblPr>
              <a:tblGrid>
                <a:gridCol w="1515992">
                  <a:extLst>
                    <a:ext uri="{9D8B030D-6E8A-4147-A177-3AD203B41FA5}">
                      <a16:colId xmlns:a16="http://schemas.microsoft.com/office/drawing/2014/main" val="2014926709"/>
                    </a:ext>
                  </a:extLst>
                </a:gridCol>
                <a:gridCol w="3503122">
                  <a:extLst>
                    <a:ext uri="{9D8B030D-6E8A-4147-A177-3AD203B41FA5}">
                      <a16:colId xmlns:a16="http://schemas.microsoft.com/office/drawing/2014/main" val="3357622105"/>
                    </a:ext>
                  </a:extLst>
                </a:gridCol>
                <a:gridCol w="2327619">
                  <a:extLst>
                    <a:ext uri="{9D8B030D-6E8A-4147-A177-3AD203B41FA5}">
                      <a16:colId xmlns:a16="http://schemas.microsoft.com/office/drawing/2014/main" val="3246374749"/>
                    </a:ext>
                  </a:extLst>
                </a:gridCol>
              </a:tblGrid>
              <a:tr h="235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Группа пользователей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Основные запросы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Частота обращений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064480"/>
                  </a:ext>
                </a:extLst>
              </a:tr>
              <a:tr h="2353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Абитуриенты 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Правила поступления, проходные баллы, контакты приемной комиссии, информация об общежитиях </a:t>
                      </a:r>
                      <a:endParaRPr lang="ru-RU" sz="14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(особенно в период приемной кампании)</a:t>
                      </a:r>
                      <a:endParaRPr lang="ru-RU" sz="14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068431"/>
                  </a:ext>
                </a:extLst>
              </a:tr>
              <a:tr h="3220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Студенты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Расписание, учебные материалы, информация об общежитиях и стипендиях</a:t>
                      </a:r>
                      <a:endParaRPr lang="ru-RU" sz="14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Средне-высокая (ежедневно)</a:t>
                      </a:r>
                      <a:endParaRPr lang="ru-RU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466860"/>
                  </a:ext>
                </a:extLst>
              </a:tr>
              <a:tr h="2353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Преподаватели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Распространение учебных материалов, контакты кафедр</a:t>
                      </a:r>
                      <a:endParaRPr lang="ru-RU" sz="14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(эпизодически)</a:t>
                      </a:r>
                      <a:endParaRPr lang="ru-RU" sz="14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7883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3DFD981-FFAF-9B3B-591E-C73BEE299711}"/>
              </a:ext>
            </a:extLst>
          </p:cNvPr>
          <p:cNvSpPr txBox="1"/>
          <p:nvPr/>
        </p:nvSpPr>
        <p:spPr>
          <a:xfrm>
            <a:off x="583747" y="4204288"/>
            <a:ext cx="10439399" cy="134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1400" b="1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</a:t>
            </a:r>
            <a:r>
              <a:rPr lang="ru-RU" sz="14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решает бот: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единого источника информации (данные разбросаны по сайту и соцсетям).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Долгий поиск ответов на типовые вопросы (например, расписание, контакты кафедр).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Нет оперативной связи с администрацией вне рабочего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1648462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66351" y="161942"/>
            <a:ext cx="8877300" cy="1135517"/>
          </a:xfrm>
        </p:spPr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B35E74-EE38-8CC9-B2FC-339635832FC4}"/>
              </a:ext>
            </a:extLst>
          </p:cNvPr>
          <p:cNvSpPr txBox="1"/>
          <p:nvPr/>
        </p:nvSpPr>
        <p:spPr>
          <a:xfrm>
            <a:off x="660446" y="1470621"/>
            <a:ext cx="12267275" cy="5126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/>
              <a:t> </a:t>
            </a:r>
            <a:r>
              <a:rPr lang="ru-RU" i="1" dirty="0">
                <a:effectLst/>
              </a:rPr>
              <a:t>Язык программирования:</a:t>
            </a:r>
            <a:r>
              <a:rPr lang="ru-RU" dirty="0">
                <a:effectLst/>
              </a:rPr>
              <a:t> </a:t>
            </a:r>
            <a:r>
              <a:rPr lang="en" dirty="0">
                <a:effectLst/>
              </a:rPr>
              <a:t>Python 3.10+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/>
              <a:t> </a:t>
            </a:r>
            <a:r>
              <a:rPr lang="ru-RU" i="1" dirty="0">
                <a:effectLst/>
              </a:rPr>
              <a:t>Библиотеки:</a:t>
            </a:r>
            <a:endParaRPr lang="ru-RU" dirty="0"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b="1" dirty="0">
                <a:effectLst/>
              </a:rPr>
              <a:t>telebot</a:t>
            </a:r>
            <a:r>
              <a:rPr lang="en" dirty="0">
                <a:effectLst/>
              </a:rPr>
              <a:t> (Python Telegram Bot API) - </a:t>
            </a:r>
            <a:r>
              <a:rPr lang="ru-RU" dirty="0">
                <a:effectLst/>
              </a:rPr>
              <a:t>для работы с </a:t>
            </a:r>
            <a:r>
              <a:rPr lang="en" dirty="0">
                <a:effectLst/>
              </a:rPr>
              <a:t>Telegram API.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b="1" dirty="0">
                <a:effectLst/>
              </a:rPr>
              <a:t>gigachat</a:t>
            </a:r>
            <a:r>
              <a:rPr lang="en" dirty="0">
                <a:effectLst/>
              </a:rPr>
              <a:t> - </a:t>
            </a:r>
            <a:r>
              <a:rPr lang="ru-RU" dirty="0">
                <a:effectLst/>
              </a:rPr>
              <a:t>официальный </a:t>
            </a:r>
            <a:r>
              <a:rPr lang="en" dirty="0">
                <a:effectLst/>
              </a:rPr>
              <a:t>SDK </a:t>
            </a:r>
            <a:r>
              <a:rPr lang="ru-RU" dirty="0">
                <a:effectLst/>
              </a:rPr>
              <a:t>для работы с </a:t>
            </a:r>
            <a:r>
              <a:rPr lang="en" dirty="0">
                <a:effectLst/>
              </a:rPr>
              <a:t>GigaChat.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effectLst/>
              </a:rPr>
              <a:t> Сторонние сервисы:</a:t>
            </a:r>
            <a:endParaRPr lang="ru-RU" dirty="0"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b="1" dirty="0">
                <a:effectLst/>
              </a:rPr>
              <a:t>Telegram Bot API</a:t>
            </a:r>
            <a:r>
              <a:rPr lang="en" dirty="0">
                <a:effectLst/>
              </a:rPr>
              <a:t> (</a:t>
            </a:r>
            <a:r>
              <a:rPr lang="ru-RU" dirty="0">
                <a:effectLst/>
              </a:rPr>
              <a:t>бот-платформа).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b="1" dirty="0">
                <a:effectLst/>
              </a:rPr>
              <a:t>GigaChat API</a:t>
            </a:r>
            <a:r>
              <a:rPr lang="en" dirty="0">
                <a:effectLst/>
              </a:rPr>
              <a:t> (</a:t>
            </a:r>
            <a:r>
              <a:rPr lang="ru-RU" dirty="0">
                <a:effectLst/>
              </a:rPr>
              <a:t>генерация ответов ИИ).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effectLst/>
              </a:rPr>
              <a:t> Хранение данных:</a:t>
            </a:r>
            <a:endParaRPr lang="ru-RU" dirty="0"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Встроенный словарь </a:t>
            </a:r>
            <a:r>
              <a:rPr lang="en" dirty="0">
                <a:effectLst/>
              </a:rPr>
              <a:t>Python (</a:t>
            </a:r>
            <a:r>
              <a:rPr lang="en" b="1" dirty="0">
                <a:effectLst/>
              </a:rPr>
              <a:t>FAQ</a:t>
            </a:r>
            <a:r>
              <a:rPr lang="en" dirty="0">
                <a:effectLst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Конфигурация через </a:t>
            </a:r>
            <a:r>
              <a:rPr lang="ru-RU" b="1" dirty="0">
                <a:effectLst/>
              </a:rPr>
              <a:t>переменные</a:t>
            </a:r>
            <a:r>
              <a:rPr lang="ru-RU" dirty="0">
                <a:effectLst/>
              </a:rPr>
              <a:t> в коде.</a:t>
            </a:r>
          </a:p>
          <a:p>
            <a:br>
              <a:rPr lang="ru-RU" dirty="0">
                <a:effectLst/>
              </a:rPr>
            </a:b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45330" y="0"/>
            <a:ext cx="8877300" cy="1135517"/>
          </a:xfrm>
        </p:spPr>
        <p:txBody>
          <a:bodyPr/>
          <a:lstStyle/>
          <a:p>
            <a:r>
              <a:rPr lang="ru-RU" dirty="0"/>
              <a:t>Архитектура проекта. </a:t>
            </a:r>
            <a:r>
              <a:rPr lang="ru-R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ru-RU" dirty="0">
                <a:solidFill>
                  <a:srgbClr val="1F2328"/>
                </a:solidFill>
                <a:latin typeface="-apple-system"/>
              </a:rPr>
              <a:t>В</a:t>
            </a:r>
            <a:r>
              <a:rPr lang="ru-R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заимодействие пользователей с ботом.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A3433B-EEE3-A5A5-52CA-7DA41E22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692875"/>
            <a:ext cx="9946625" cy="43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5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45330" y="0"/>
            <a:ext cx="8877300" cy="1135517"/>
          </a:xfrm>
        </p:spPr>
        <p:txBody>
          <a:bodyPr/>
          <a:lstStyle/>
          <a:p>
            <a:r>
              <a:rPr lang="ru-RU" dirty="0"/>
              <a:t>Архитектура проекта. </a:t>
            </a:r>
            <a:r>
              <a:rPr lang="ru-RU" dirty="0">
                <a:solidFill>
                  <a:srgbClr val="1F2328"/>
                </a:solidFill>
                <a:latin typeface="-apple-system"/>
              </a:rPr>
              <a:t>П</a:t>
            </a:r>
            <a:r>
              <a:rPr lang="ru-R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роцесс обработки запроса к </a:t>
            </a:r>
            <a:r>
              <a:rPr lang="en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GigaChat.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37C90-E386-8E62-14B9-CE7CACD43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9" b="4178"/>
          <a:stretch/>
        </p:blipFill>
        <p:spPr>
          <a:xfrm>
            <a:off x="3186871" y="1075038"/>
            <a:ext cx="5219824" cy="57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53182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проекта. </a:t>
            </a:r>
            <a:r>
              <a:rPr lang="en" i="0" u="none" strike="noStrike" dirty="0">
                <a:solidFill>
                  <a:srgbClr val="1F2328"/>
                </a:solidFill>
                <a:effectLst/>
                <a:latin typeface="-apple-system"/>
              </a:rPr>
              <a:t>FAQ-</a:t>
            </a:r>
            <a:r>
              <a:rPr lang="ru-RU" i="0" u="none" strike="noStrike" dirty="0">
                <a:solidFill>
                  <a:srgbClr val="1F2328"/>
                </a:solidFill>
                <a:effectLst/>
                <a:latin typeface="-apple-system"/>
              </a:rPr>
              <a:t>таблица (Часто задаваемые вопросы).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Объект 4">
            <a:extLst>
              <a:ext uri="{FF2B5EF4-FFF2-40B4-BE49-F238E27FC236}">
                <a16:creationId xmlns:a16="http://schemas.microsoft.com/office/drawing/2014/main" id="{CC9F1A97-8F77-FEF8-9E66-2C5BC50B1F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478167"/>
              </p:ext>
            </p:extLst>
          </p:nvPr>
        </p:nvGraphicFramePr>
        <p:xfrm>
          <a:off x="1900051" y="1524277"/>
          <a:ext cx="7540829" cy="3994023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{5202B0CA-FC54-4496-8BCA-5EF66A818D29}</a:tableStyleId>
              </a:tblPr>
              <a:tblGrid>
                <a:gridCol w="2571653">
                  <a:extLst>
                    <a:ext uri="{9D8B030D-6E8A-4147-A177-3AD203B41FA5}">
                      <a16:colId xmlns:a16="http://schemas.microsoft.com/office/drawing/2014/main" val="2014926709"/>
                    </a:ext>
                  </a:extLst>
                </a:gridCol>
                <a:gridCol w="4969176">
                  <a:extLst>
                    <a:ext uri="{9D8B030D-6E8A-4147-A177-3AD203B41FA5}">
                      <a16:colId xmlns:a16="http://schemas.microsoft.com/office/drawing/2014/main" val="3357622105"/>
                    </a:ext>
                  </a:extLst>
                </a:gridCol>
              </a:tblGrid>
              <a:tr h="221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Вопрос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Ответ/Описание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064480"/>
                  </a:ext>
                </a:extLst>
              </a:tr>
              <a:tr h="22127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Расписание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Сайт расписания: </a:t>
                      </a:r>
                      <a:r>
                        <a:rPr lang="en" sz="1400" b="0" i="0" u="sng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rasp.dmami.ru</a:t>
                      </a:r>
                      <a:endParaRPr lang="ru-RU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068431"/>
                  </a:ext>
                </a:extLst>
              </a:tr>
              <a:tr h="702427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Контакты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Приёмная комиссия: +7 (495) 223-05-23</a:t>
                      </a:r>
                      <a:b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Сайт: </a:t>
                      </a:r>
                      <a:r>
                        <a:rPr lang="en" sz="1400" b="0" i="0" u="sng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mospolytech.ru</a:t>
                      </a:r>
                      <a:b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b="0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Адрес: </a:t>
                      </a:r>
                      <a:r>
                        <a:rPr lang="ru-RU" sz="1400" b="0" i="0" u="sng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г. Москва, ул. Большая Семёновская, 38</a:t>
                      </a:r>
                      <a:endParaRPr lang="ru-RU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466860"/>
                  </a:ext>
                </a:extLst>
              </a:tr>
              <a:tr h="702427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Поступление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Бакалавриат/специалитет</a:t>
                      </a:r>
                      <a:endParaRPr lang="ru-RU" sz="1400" b="0" i="0" u="none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Магистратура</a:t>
                      </a:r>
                      <a:br>
                        <a:rPr lang="ru-RU" sz="1400" u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b="0" i="0" u="non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Аспирантура</a:t>
                      </a:r>
                      <a:endParaRPr lang="ru-RU" sz="1400" b="1" u="none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788302"/>
                  </a:ext>
                </a:extLst>
              </a:tr>
              <a:tr h="461851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Общежитие</a:t>
                      </a:r>
                      <a:endParaRPr lang="ru-RU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sng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Общая информация</a:t>
                      </a:r>
                      <a:br>
                        <a:rPr lang="ru-RU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b="0" i="0" u="sng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Порядок оформления документов</a:t>
                      </a:r>
                      <a:endParaRPr lang="ru-RU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68084"/>
                  </a:ext>
                </a:extLst>
              </a:tr>
              <a:tr h="22127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>
                          <a:solidFill>
                            <a:srgbClr val="1F23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Стипендия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sng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Виды стипендий и условия получения</a:t>
                      </a:r>
                      <a:endParaRPr lang="ru-RU" sz="11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490818"/>
                  </a:ext>
                </a:extLst>
              </a:tr>
              <a:tr h="461851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Учебные материалы</a:t>
                      </a:r>
                      <a:endParaRPr lang="ru-RU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sng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Электронная библиотека</a:t>
                      </a:r>
                      <a:br>
                        <a:rPr lang="ru-RU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" sz="14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LMS-</a:t>
                      </a:r>
                      <a:r>
                        <a:rPr lang="ru-RU" sz="14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система (доступ после авторизации)</a:t>
                      </a:r>
                      <a:endParaRPr lang="ru-RU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433059"/>
                  </a:ext>
                </a:extLst>
              </a:tr>
              <a:tr h="461851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Военнообязанным</a:t>
                      </a:r>
                      <a:endParaRPr lang="ru-RU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sng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Информация для призывников</a:t>
                      </a:r>
                      <a:br>
                        <a:rPr lang="ru-RU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Отсрочка и военный учёт</a:t>
                      </a:r>
                      <a:endParaRPr lang="ru-RU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24873"/>
                  </a:ext>
                </a:extLst>
              </a:tr>
              <a:tr h="31119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Студенческая жизнь</a:t>
                      </a:r>
                      <a:endParaRPr lang="ru-RU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sng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Мероприятия и клубы/секции</a:t>
                      </a:r>
                      <a:br>
                        <a:rPr lang="ru-RU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90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05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00934" y="466938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  <a:r>
              <a:rPr lang="ru-RU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чат-бота. Получение токенов</a:t>
            </a:r>
            <a:br>
              <a:rPr lang="ru-RU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DeepSeek-CJK-patch"/>
              </a:rPr>
            </a:br>
            <a:br>
              <a:rPr lang="ru-RU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</a:b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ABABC0-5127-E616-1EC0-A44F68EE0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89"/>
          <a:stretch/>
        </p:blipFill>
        <p:spPr>
          <a:xfrm>
            <a:off x="3689827" y="3429000"/>
            <a:ext cx="3491344" cy="28419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CF83BAB-94E9-52E7-5938-7E2EEB625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793" y="1179532"/>
            <a:ext cx="3060306" cy="41364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77CA95-A4F2-659C-215A-2420C194C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25677"/>
            <a:ext cx="2491950" cy="4869766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775C251A-3785-6421-8906-EFFC78A567C5}"/>
              </a:ext>
            </a:extLst>
          </p:cNvPr>
          <p:cNvSpPr/>
          <p:nvPr/>
        </p:nvSpPr>
        <p:spPr>
          <a:xfrm>
            <a:off x="457200" y="5632323"/>
            <a:ext cx="2491950" cy="4631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575350D-A9B0-354A-AB30-909F141CC016}"/>
              </a:ext>
            </a:extLst>
          </p:cNvPr>
          <p:cNvSpPr/>
          <p:nvPr/>
        </p:nvSpPr>
        <p:spPr>
          <a:xfrm>
            <a:off x="574899" y="1202976"/>
            <a:ext cx="2256552" cy="3821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E7ED81E-2191-E249-7CDD-727830DD8BFF}"/>
              </a:ext>
            </a:extLst>
          </p:cNvPr>
          <p:cNvCxnSpPr>
            <a:cxnSpLocks/>
          </p:cNvCxnSpPr>
          <p:nvPr/>
        </p:nvCxnSpPr>
        <p:spPr>
          <a:xfrm flipH="1">
            <a:off x="2949150" y="818459"/>
            <a:ext cx="1330037" cy="513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3541067-F56F-A77A-DBD7-F4A3995DA7D2}"/>
              </a:ext>
            </a:extLst>
          </p:cNvPr>
          <p:cNvCxnSpPr>
            <a:cxnSpLocks/>
          </p:cNvCxnSpPr>
          <p:nvPr/>
        </p:nvCxnSpPr>
        <p:spPr>
          <a:xfrm flipH="1">
            <a:off x="1890356" y="4690773"/>
            <a:ext cx="650957" cy="9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4A8DCA3-E72B-8230-E261-0CD1C3C5A9C1}"/>
              </a:ext>
            </a:extLst>
          </p:cNvPr>
          <p:cNvCxnSpPr>
            <a:cxnSpLocks/>
          </p:cNvCxnSpPr>
          <p:nvPr/>
        </p:nvCxnSpPr>
        <p:spPr>
          <a:xfrm>
            <a:off x="3689827" y="2032417"/>
            <a:ext cx="2212209" cy="19814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5B64661-5AB3-ADFA-36B6-E29413CACA6F}"/>
              </a:ext>
            </a:extLst>
          </p:cNvPr>
          <p:cNvCxnSpPr>
            <a:cxnSpLocks/>
          </p:cNvCxnSpPr>
          <p:nvPr/>
        </p:nvCxnSpPr>
        <p:spPr>
          <a:xfrm>
            <a:off x="5902036" y="1331617"/>
            <a:ext cx="2579121" cy="62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82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alpha val="66726"/>
                <a:lumMod val="0"/>
                <a:lumOff val="100000"/>
              </a:schemeClr>
            </a:gs>
            <a:gs pos="97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BE76D-E181-4177-862E-40D97C82BFEB}" type="slidenum">
              <a:rPr kumimoji="0" lang="ru-RU" sz="9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ilroy Medium" panose="00000600000000000000" pitchFamily="2" charset="-52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Gilroy Medium" panose="00000600000000000000" pitchFamily="2" charset="-52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00934" y="466938"/>
            <a:ext cx="8877300" cy="957379"/>
          </a:xfrm>
        </p:spPr>
        <p:txBody>
          <a:bodyPr>
            <a:normAutofit fontScale="90000"/>
          </a:bodyPr>
          <a:lstStyle/>
          <a:p>
            <a:r>
              <a:rPr lang="ru-RU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чат-бота. Получение токенов</a:t>
            </a:r>
            <a:br>
              <a:rPr lang="ru-RU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3AF5EC-8888-E10D-C2C0-3EF571A8BFAF}"/>
              </a:ext>
            </a:extLst>
          </p:cNvPr>
          <p:cNvCxnSpPr>
            <a:cxnSpLocks/>
          </p:cNvCxnSpPr>
          <p:nvPr/>
        </p:nvCxnSpPr>
        <p:spPr>
          <a:xfrm>
            <a:off x="0" y="1075038"/>
            <a:ext cx="801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774E3A5-8A73-FE36-6254-AD1010B4A293}"/>
              </a:ext>
            </a:extLst>
          </p:cNvPr>
          <p:cNvCxnSpPr>
            <a:cxnSpLocks/>
          </p:cNvCxnSpPr>
          <p:nvPr/>
        </p:nvCxnSpPr>
        <p:spPr>
          <a:xfrm>
            <a:off x="387178" y="0"/>
            <a:ext cx="0" cy="16928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21FE5-C0CD-5AE4-35DE-53D88702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7" y="1229417"/>
            <a:ext cx="8813959" cy="5012275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E8FFF9C7-EC29-24E1-60AC-E39436E44A6A}"/>
              </a:ext>
            </a:extLst>
          </p:cNvPr>
          <p:cNvSpPr/>
          <p:nvPr/>
        </p:nvSpPr>
        <p:spPr>
          <a:xfrm>
            <a:off x="1783158" y="1375722"/>
            <a:ext cx="2256552" cy="3821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C0B5D2-6DCF-B34B-134E-7E95F5AB48C5}"/>
              </a:ext>
            </a:extLst>
          </p:cNvPr>
          <p:cNvCxnSpPr>
            <a:cxnSpLocks/>
          </p:cNvCxnSpPr>
          <p:nvPr/>
        </p:nvCxnSpPr>
        <p:spPr>
          <a:xfrm flipV="1">
            <a:off x="914400" y="1825643"/>
            <a:ext cx="1059083" cy="6737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876B5CC0-77C8-6A63-A40A-32D0FBE8ADE0}"/>
              </a:ext>
            </a:extLst>
          </p:cNvPr>
          <p:cNvSpPr/>
          <p:nvPr/>
        </p:nvSpPr>
        <p:spPr>
          <a:xfrm>
            <a:off x="4009767" y="3444871"/>
            <a:ext cx="1571636" cy="3821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ACB49476-AD21-45F0-A174-03E072DC1DE4}"/>
              </a:ext>
            </a:extLst>
          </p:cNvPr>
          <p:cNvCxnSpPr>
            <a:cxnSpLocks/>
          </p:cNvCxnSpPr>
          <p:nvPr/>
        </p:nvCxnSpPr>
        <p:spPr>
          <a:xfrm flipH="1">
            <a:off x="5181336" y="2651740"/>
            <a:ext cx="1056704" cy="715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8391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Московский Политех">
      <a:dk1>
        <a:sysClr val="windowText" lastClr="000000"/>
      </a:dk1>
      <a:lt1>
        <a:sysClr val="window" lastClr="FFFFFF"/>
      </a:lt1>
      <a:dk2>
        <a:srgbClr val="171616"/>
      </a:dk2>
      <a:lt2>
        <a:srgbClr val="E7E6E6"/>
      </a:lt2>
      <a:accent1>
        <a:srgbClr val="E61E46"/>
      </a:accent1>
      <a:accent2>
        <a:srgbClr val="1E3E8D"/>
      </a:accent2>
      <a:accent3>
        <a:srgbClr val="A5A5A5"/>
      </a:accent3>
      <a:accent4>
        <a:srgbClr val="60DCCA"/>
      </a:accent4>
      <a:accent5>
        <a:srgbClr val="3478BC"/>
      </a:accent5>
      <a:accent6>
        <a:srgbClr val="E94572"/>
      </a:accent6>
      <a:hlink>
        <a:srgbClr val="3478BC"/>
      </a:hlink>
      <a:folHlink>
        <a:srgbClr val="E94572"/>
      </a:folHlink>
    </a:clrScheme>
    <a:fontScheme name="Другая 2">
      <a:majorFont>
        <a:latin typeface="Verdana 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6" id="{2AEEDDF9-59ED-463C-8E0C-BF21DC8B3CB6}" vid="{CDD37877-5C07-4AD6-AFB2-357C367BDEC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592</Words>
  <Application>Microsoft Macintosh PowerPoint</Application>
  <PresentationFormat>Широкоэкранный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-apple-system</vt:lpstr>
      <vt:lpstr>Arial</vt:lpstr>
      <vt:lpstr>Calibri</vt:lpstr>
      <vt:lpstr>DeepSeek-CJK-patch</vt:lpstr>
      <vt:lpstr>Gilroy Bold</vt:lpstr>
      <vt:lpstr>Gilroy Medium</vt:lpstr>
      <vt:lpstr>Times New Roman</vt:lpstr>
      <vt:lpstr>Times New Romans</vt:lpstr>
      <vt:lpstr>Verdana</vt:lpstr>
      <vt:lpstr>Тема2</vt:lpstr>
      <vt:lpstr>Telegram-бот для вуза на Phyton:  интеграция GigaChat и FAQ-системы</vt:lpstr>
      <vt:lpstr>Цель и задачи проекта</vt:lpstr>
      <vt:lpstr>Исследование предметной области</vt:lpstr>
      <vt:lpstr>Используемые технологии</vt:lpstr>
      <vt:lpstr>Архитектура проекта.  Взаимодействие пользователей с ботом.</vt:lpstr>
      <vt:lpstr>Архитектура проекта. Процесс обработки запроса к GigaChat.</vt:lpstr>
      <vt:lpstr>Архитектура проекта. FAQ-таблица (Часто задаваемые вопросы). </vt:lpstr>
      <vt:lpstr>Реализация чат-бота. Получение токенов  </vt:lpstr>
      <vt:lpstr>Реализация чат-бота. Получение токенов </vt:lpstr>
      <vt:lpstr>Реализация чат-бота. Установка зависимостей </vt:lpstr>
      <vt:lpstr>Реализация чат-бота. Написание кода </vt:lpstr>
      <vt:lpstr>Реализация чат-бота. Размещение Telegram-бота в Docker-контейнере </vt:lpstr>
      <vt:lpstr>Демонстрация работоспособного чат-бота  </vt:lpstr>
      <vt:lpstr>Демонстрация работоспособного чат-бота  </vt:lpstr>
      <vt:lpstr>Демонстрация работоспособного чат-бота  </vt:lpstr>
      <vt:lpstr>Демонстрация работоспособного чат-бота  </vt:lpstr>
      <vt:lpstr>Демонстрация работоспособного чат-бота  </vt:lpstr>
      <vt:lpstr>Перспективы развития. Что можно улучшить? </vt:lpstr>
      <vt:lpstr>Спасибо за внимание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Telegram-бот для вуза на Phyton:  интеграция GigaChat и FAQ-системы</dc:title>
  <dc:creator>Microsoft Office User</dc:creator>
  <cp:lastModifiedBy>Microsoft Office User</cp:lastModifiedBy>
  <cp:revision>3</cp:revision>
  <dcterms:created xsi:type="dcterms:W3CDTF">2025-05-18T18:06:09Z</dcterms:created>
  <dcterms:modified xsi:type="dcterms:W3CDTF">2025-05-18T23:05:45Z</dcterms:modified>
</cp:coreProperties>
</file>